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4B90A5B-DB2B-4740-8968-56737FE900C9}" type="datetimeFigureOut">
              <a:rPr lang="en-US" smtClean="0"/>
              <a:pPr/>
              <a:t>8/26/2013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8896044-33AB-4D5A-9622-80E740E6378A}" type="slidenum">
              <a:rPr lang="en-US" smtClean="0"/>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B90A5B-DB2B-4740-8968-56737FE900C9}"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96044-33AB-4D5A-9622-80E740E6378A}" type="slidenum">
              <a:rPr lang="en-US" smtClean="0"/>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B90A5B-DB2B-4740-8968-56737FE900C9}"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896044-33AB-4D5A-9622-80E740E6378A}" type="slidenum">
              <a:rPr lang="en-US" smtClean="0"/>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4B90A5B-DB2B-4740-8968-56737FE900C9}" type="datetimeFigureOut">
              <a:rPr lang="en-US" smtClean="0"/>
              <a:pPr/>
              <a:t>8/26/2013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8896044-33AB-4D5A-9622-80E740E6378A}" type="slidenum">
              <a:rPr lang="en-US" smtClean="0"/>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4B90A5B-DB2B-4740-8968-56737FE900C9}" type="datetimeFigureOut">
              <a:rPr lang="en-US" smtClean="0"/>
              <a:pPr/>
              <a:t>8/26/2013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8896044-33AB-4D5A-9622-80E740E6378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4B90A5B-DB2B-4740-8968-56737FE900C9}" type="datetimeFigureOut">
              <a:rPr lang="en-US" smtClean="0"/>
              <a:pPr/>
              <a:t>8/26/2013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8896044-33AB-4D5A-9622-80E740E6378A}" type="slidenum">
              <a:rPr lang="en-US" smtClean="0"/>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4B90A5B-DB2B-4740-8968-56737FE900C9}" type="datetimeFigureOut">
              <a:rPr lang="en-US" smtClean="0"/>
              <a:pPr/>
              <a:t>8/26/2013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8896044-33AB-4D5A-9622-80E740E6378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B90A5B-DB2B-4740-8968-56737FE900C9}" type="datetimeFigureOut">
              <a:rPr lang="en-US" smtClean="0"/>
              <a:pPr/>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896044-33AB-4D5A-9622-80E740E6378A}" type="slidenum">
              <a:rPr lang="en-US" smtClean="0"/>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4B90A5B-DB2B-4740-8968-56737FE900C9}" type="datetimeFigureOut">
              <a:rPr lang="en-US" smtClean="0"/>
              <a:pPr/>
              <a:t>8/26/2013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8896044-33AB-4D5A-9622-80E740E6378A}" type="slidenum">
              <a:rPr lang="en-US" smtClean="0"/>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4B90A5B-DB2B-4740-8968-56737FE900C9}" type="datetimeFigureOut">
              <a:rPr lang="en-US" smtClean="0"/>
              <a:pPr/>
              <a:t>8/26/2013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8896044-33AB-4D5A-9622-80E740E6378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4B90A5B-DB2B-4740-8968-56737FE900C9}" type="datetimeFigureOut">
              <a:rPr lang="en-US" smtClean="0"/>
              <a:pPr/>
              <a:t>8/26/2013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8896044-33AB-4D5A-9622-80E740E6378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4B90A5B-DB2B-4740-8968-56737FE900C9}" type="datetimeFigureOut">
              <a:rPr lang="en-US" smtClean="0"/>
              <a:pPr/>
              <a:t>8/26/2013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8896044-33AB-4D5A-9622-80E740E6378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clipartguide.com/_named_clipart_images/0511-0906-0519-0514_Directional_Road_Sign-North_clipart_image.jpg" TargetMode="External"/><Relationship Id="rId7" Type="http://schemas.openxmlformats.org/officeDocument/2006/relationships/hyperlink" Target="http://www.google.com/imgres?imgurl=http://cache4.asset-cache.net/xc/96989928.jpg?v=1&amp;c=IWSAsset&amp;k=2&amp;d=B53F616F4B95E553F9AF1543C0996AAEED585CF6BC387A6BFC6BE7A70B12D1751D842B4D5671C9AA&amp;imgrefurl=http://www.photos.com/search/royaltyfree/96989928&amp;usg=__dEbVH5prFUl1mXZVA4EAxIsnu1Y=&amp;h=405&amp;w=421&amp;sz=51&amp;hl=en&amp;start=86&amp;zoom=1&amp;itbs=1&amp;tbnid=bpeYz3Cmvcw6MM:&amp;tbnh=120&amp;tbnw=125&amp;prev=/images?q=directional+signs+clip+art&amp;start=80&amp;hl=en&amp;sa=N&amp;gbv=2&amp;ndsp=20&amp;tbs=isch:1&amp;ei=T_8xTZ7ODMycgQervLGiCw"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clipartguide.com/_named_clipart_images/0511-0906-0519-0517_Directional_Road_Sign-East_clipart_image.jpg"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hyperlink" Target="http://www.google.com/imgres?imgurl=http://www.graphicsfactory.com/clip-art/image_files/image/1/1282821-school-022.gif&amp;imgrefurl=http://www.graphicsfactory.com/Clip_Art/Education/Preschool/school-022_369323.html&amp;usg=__QjsmIVMPlZBoWqj58tiOuwBa3Xc=&amp;h=299&amp;w=256&amp;sz=15&amp;hl=en&amp;start=157&amp;zoom=1&amp;itbs=1&amp;tbnid=-ozvZec5dzmE6M:&amp;tbnh=116&amp;tbnw=99&amp;prev=/images?q=clip+art+student+teacher&amp;start=140&amp;hl=en&amp;sa=N&amp;gbv=2&amp;ndsp=20&amp;tbs=isch:1&amp;ei=6AUyTfjkE4HLgQeFpJCMCw" TargetMode="External"/><Relationship Id="rId13"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9.jpeg"/><Relationship Id="rId12" Type="http://schemas.openxmlformats.org/officeDocument/2006/relationships/hyperlink" Target="http://www.google.com/imgres?imgurl=http://www.spotsylvania.k12.va.us/chres/Portals/7/CHRES%20Images/clip%20Art%20for%20Calendar/parent-teacher-main_Full.jpg&amp;imgrefurl=http://www.spotsylvania.k12.va.us/chres/Parents/CRESCalendar/tabid/2119/ModuleID/3159/ItemID/2336/mctl/EventDetails/Default.aspx&amp;usg=__YnbX4TIVriL_5RtGD_8vc2KSYEE=&amp;h=492&amp;w=500&amp;sz=42&amp;hl=en&amp;start=12&amp;zoom=1&amp;itbs=1&amp;tbnid=HwAqSeHLJsfzRM:&amp;tbnh=128&amp;tbnw=130&amp;prev=/images?q=clip+art+parent+teacher&amp;hl=en&amp;gbv=2&amp;tbs=isch:1&amp;ei=tgYyTZuxCtPegQfiptyXCw" TargetMode="External"/><Relationship Id="rId2" Type="http://schemas.openxmlformats.org/officeDocument/2006/relationships/hyperlink" Target="http://www.google.com/imgres?imgurl=http://www.clker.com/cliparts/7/0/1/f/12284235471892874034schoolfreeware_Stop_Sign.svg.med.png&amp;imgrefurl=http://www.clker.com/clipart-25235.html&amp;usg=__OIR9tM6yvpp58rrjvIi8QIaEY-g=&amp;h=296&amp;w=300&amp;sz=12&amp;hl=en&amp;start=14&amp;zoom=1&amp;itbs=1&amp;tbnid=MVmCJLBqpj6kKM:&amp;tbnh=114&amp;tbnw=116&amp;prev=/images?q=directional+signs+clip+art&amp;hl=en&amp;sa=N&amp;gbv=2&amp;ndsp=20&amp;tbs=isch:1&amp;ei=sP8xTeGSDoz1gAeytonHCw" TargetMode="External"/><Relationship Id="rId1" Type="http://schemas.openxmlformats.org/officeDocument/2006/relationships/slideLayout" Target="../slideLayouts/slideLayout2.xml"/><Relationship Id="rId6" Type="http://schemas.openxmlformats.org/officeDocument/2006/relationships/hyperlink" Target="http://www.google.com/imgres?imgurl=http://www.clipartguide.com/_named_clipart_images/0511-0905-2605-2038_Teacher_Yelling_at_a_Student_clipart_image.jpg&amp;imgrefurl=http://www.clipartguide.com/_pages/0511-0905-2605-2038.html&amp;usg=__S0ve8ugm-7sdAU1Mf9oMsC1_Ojs=&amp;h=350&amp;w=341&amp;sz=27&amp;hl=en&amp;start=15&amp;zoom=1&amp;itbs=1&amp;tbnid=ITnym3_pFqK76M:&amp;tbnh=120&amp;tbnw=117&amp;prev=/images?q=clip+art+student+teacher&amp;hl=en&amp;sa=G&amp;gbv=2&amp;ndsp=20&amp;tbs=isch:1&amp;ei=LgUyTYvMNIrWgQeSmsCwCw" TargetMode="External"/><Relationship Id="rId11" Type="http://schemas.openxmlformats.org/officeDocument/2006/relationships/image" Target="../media/image11.jpeg"/><Relationship Id="rId5" Type="http://schemas.openxmlformats.org/officeDocument/2006/relationships/image" Target="../media/image8.jpeg"/><Relationship Id="rId10" Type="http://schemas.openxmlformats.org/officeDocument/2006/relationships/hyperlink" Target="http://www.google.com/imgres?imgurl=http://www.clipartheaven.com/clipart/education_&amp;_schools/cartoons/teacher_&amp;_student.gif&amp;imgrefurl=http://www.clipartheaven.com/show/clipart/education_&amp;_schools/cartoons/teacher_&amp;_student-gif.html&amp;usg=__XQBB635kiFl8OIsGkqweJXmU-cQ=&amp;h=456&amp;w=490&amp;sz=10&amp;hl=en&amp;start=34&amp;zoom=1&amp;itbs=1&amp;tbnid=Eov-orvNWhQM8M:&amp;tbnh=121&amp;tbnw=130&amp;prev=/images?q=clip+art+student+teacher&amp;start=20&amp;hl=en&amp;sa=N&amp;gbv=2&amp;ndsp=20&amp;tbs=isch:1&amp;ei=fAYyTbGDIcnGgAe668GfCw" TargetMode="External"/><Relationship Id="rId4" Type="http://schemas.openxmlformats.org/officeDocument/2006/relationships/hyperlink" Target="http://www.aperfectworld.org/clipart/cartoons/monster_mouth.png" TargetMode="External"/><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hyperlink" Target="http://www.google.com/imgres?imgurl=http://www.chumpysclipart.com/images/illustrations/xsmall2/671_picture_of_a_dancing_woman_wearing_headphones.jpg&amp;imgrefurl=http://www.chumpysclipart.com/illustration/671/picture_of_a_dancing_woman_wearing_headphones&amp;usg=__kpXEOjciD-Q5c2KkYzi_5qFqRm0=&amp;h=350&amp;w=214&amp;sz=52&amp;hl=en&amp;start=35&amp;zoom=1&amp;itbs=1&amp;tbnid=4NgFdWanYvDg-M:&amp;tbnh=120&amp;tbnw=73&amp;prev=/images?q=clip+art+earphones&amp;start=20&amp;hl=en&amp;sa=N&amp;gbv=2&amp;ndsp=20&amp;tbs=isch:1&amp;ei=NQwyTefYOtDpgAeH5aGjCw" TargetMode="External"/><Relationship Id="rId3" Type="http://schemas.openxmlformats.org/officeDocument/2006/relationships/hyperlink" Target="http://www.google.com/imgres?imgurl=http://www.clker.com/cliparts/2/6/a/b/1211762115883138288miniDave_chronograph_watch.svg.med.png&amp;imgrefurl=http://www.clker.com/clipart-chronograph-watch.html&amp;usg=__WAQfvvypKO_JE1Ofwuknwf6jmQA=&amp;h=298&amp;w=267&amp;sz=60&amp;hl=en&amp;start=8&amp;zoom=1&amp;itbs=1&amp;tbnid=j8Le6lX1UqZXeM:&amp;tbnh=116&amp;tbnw=104&amp;prev=/images?q=clip+art+watch&amp;hl=en&amp;gbv=2&amp;tbs=isch:1&amp;ei=ogkyTZGpHIHegQf_1YSyCw" TargetMode="External"/><Relationship Id="rId7" Type="http://schemas.openxmlformats.org/officeDocument/2006/relationships/hyperlink" Target="http://www.google.com/imgres?imgurl=http://comps.fotosearch.com/comp/UNC/UNC235/housewares-lipstick-make-up_~u19463807.jpg&amp;imgrefurl=http://www.fotosearch.com/UNC235/u19463807/&amp;usg=___rv9CL7x0thCo_FgnvCzZe9I-sc=&amp;h=269&amp;w=300&amp;sz=28&amp;hl=en&amp;start=1&amp;zoom=1&amp;itbs=1&amp;tbnid=5nwBuWllzSBCgM:&amp;tbnh=104&amp;tbnw=116&amp;prev=/images?q=clip+art+make-up&amp;hl=en&amp;gbv=2&amp;tbs=isch:1&amp;ei=gQoyTdifFYGCgAfi15i7Cw" TargetMode="External"/><Relationship Id="rId12" Type="http://schemas.openxmlformats.org/officeDocument/2006/relationships/image" Target="../media/image17.jpeg"/><Relationship Id="rId2" Type="http://schemas.openxmlformats.org/officeDocument/2006/relationships/audio" Target="../media/audio1.wav"/><Relationship Id="rId16"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14.jpeg"/><Relationship Id="rId11" Type="http://schemas.openxmlformats.org/officeDocument/2006/relationships/hyperlink" Target="http://www.google.com/imgres?imgurl=http://www.freeclipartisland.com/clipsahoy/clipart2/as2338.gif&amp;imgrefurl=http://www.freeclipartisland.com/clipsahoy/webgraphics2/as2338.htm&amp;usg=___y6YVt2BWSHiD4Gn3I06uvh7UiM=&amp;h=246&amp;w=250&amp;sz=13&amp;hl=en&amp;start=20&amp;zoom=1&amp;itbs=1&amp;tbnid=8t7J8pyDs54VMM:&amp;tbnh=109&amp;tbnw=111&amp;prev=/images?q=clip+art+food+and+drink&amp;hl=en&amp;gbv=2&amp;tbs=isch:1&amp;ei=egsyTavULdOtgQehg4yyCw" TargetMode="External"/><Relationship Id="rId5" Type="http://schemas.openxmlformats.org/officeDocument/2006/relationships/hyperlink" Target="http://www.google.com/imgres?imgurl=http://www.ci.arcadia.ca.us/images/toilet_-_clip_art.jpg&amp;imgrefurl=http://www.ci.arcadia.ca.us/home/index.asp?page=868&amp;usg=__4YvmBVD2XlniZGdLkQkImnkOsaw=&amp;h=651&amp;w=401&amp;sz=48&amp;hl=en&amp;start=1&amp;zoom=1&amp;itbs=1&amp;tbnid=j0UnWDcgtf8rwM:&amp;tbnh=138&amp;tbnw=85&amp;prev=/images?q=clip+art+toilet&amp;hl=en&amp;gbv=2&amp;tbs=isch:1&amp;ei=9wkyTczQNsPUgQeizrm6Cw" TargetMode="External"/><Relationship Id="rId15" Type="http://schemas.openxmlformats.org/officeDocument/2006/relationships/hyperlink" Target="http://www.google.com/imgres?imgurl=http://web1.d25.k12.id.us/home/fms/BellClipart.jpg&amp;imgrefurl=http://web1.d25.k12.id.us/home/fms/&amp;usg=__hpdeu_Jbs-gBPHF33ItWYW-u5bo=&amp;h=363&amp;w=450&amp;sz=59&amp;hl=en&amp;start=26&amp;zoom=1&amp;itbs=1&amp;tbnid=vupso4o7NmpvGM:&amp;tbnh=102&amp;tbnw=127&amp;prev=/images?q=clip+art+school+bell&amp;start=20&amp;hl=en&amp;sa=N&amp;gbv=2&amp;ndsp=20&amp;tbs=isch:1&amp;ei=xwwyTdj6LsTZgQfTyZ2zCw" TargetMode="External"/><Relationship Id="rId10" Type="http://schemas.openxmlformats.org/officeDocument/2006/relationships/image" Target="../media/image16.jpeg"/><Relationship Id="rId4" Type="http://schemas.openxmlformats.org/officeDocument/2006/relationships/image" Target="../media/image13.jpeg"/><Relationship Id="rId9" Type="http://schemas.openxmlformats.org/officeDocument/2006/relationships/hyperlink" Target="http://www.google.com/imgres?imgurl=http://www.freeclipartisland.com/clipsahoy/clipart2/aw4929tn.gif&amp;imgrefurl=http://www.freeclipartisland.com/clipsahoy/personal/hair/hair2.htm&amp;usg=__6Qv5CrwzJNDQNaKTeeKwjEFH7ss=&amp;h=94&amp;w=100&amp;sz=3&amp;hl=en&amp;start=46&amp;zoom=1&amp;itbs=1&amp;tbnid=HX1t2keeWp5spM:&amp;tbnh=77&amp;tbnw=82&amp;prev=/images?q=clip+art+hair+brush&amp;start=40&amp;hl=en&amp;sa=N&amp;gbv=2&amp;ndsp=20&amp;tbs=isch:1&amp;ei=_QoyTbGZEYvegQfu8PGoCw" TargetMode="External"/><Relationship Id="rId14"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hyperlink" Target="http://www.google.com/imgres?imgurl=http://www.clipartguide.com/_named_clipart_images/0511-0703-0518-2344_Apprehensive_Businesswoman_Preparing_to_Open_a_Private_Door_clipart_image.jpg&amp;imgrefurl=http://www.clipartguide.com/_pages/0511-0703-0518-2344.html&amp;usg=__7qB8__ChE_jF2W4AvUKSStLoIrA=&amp;h=300&amp;w=285&amp;sz=14&amp;hl=en&amp;start=20&amp;zoom=1&amp;itbs=1&amp;tbnid=nLX1KuYZhdYLUM:&amp;tbnh=116&amp;tbnw=110&amp;prev=/images?q=clip+art+people+at+the+door&amp;hl=en&amp;gbv=2&amp;tbs=isch:1&amp;ei=LxEyTb2JFpLUgQeu1PiUCw" TargetMode="External"/><Relationship Id="rId13"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image" Target="../media/image22.jpeg"/><Relationship Id="rId12" Type="http://schemas.openxmlformats.org/officeDocument/2006/relationships/hyperlink" Target="http://www.google.com/imgres?imgurl=http://www.wyrebc.gov.uk/page.aspx?ImgID=977&amp;imgrefurl=http://www.wyrebc.gov.uk/Page.aspx?PvnID=57417&amp;PgeID=743&amp;BrdCb=1-1447-1499&amp;usg=__bgLVKJRL9pvxI3K6ZnAqNon77ko=&amp;h=396&amp;w=250&amp;sz=24&amp;hl=en&amp;start=25&amp;zoom=1&amp;itbs=1&amp;tbnid=MMB--vzfpdEWNM:&amp;tbnh=124&amp;tbnw=78&amp;prev=/images?q=clip+art+safety+issues&amp;start=20&amp;hl=en&amp;sa=N&amp;gbv=2&amp;ndsp=20&amp;tbs=isch:1&amp;ei=RBIyTZryKcvegQfBy92CCw" TargetMode="External"/><Relationship Id="rId2" Type="http://schemas.openxmlformats.org/officeDocument/2006/relationships/hyperlink" Target="http://www.google.com/imgres?imgurl=http://www.fotosearch.com/bthumb/LIQ/LIQ102/vl0001b023.jpg&amp;imgrefurl=http://www.fotosearch.com/clip-art/mouse.html&amp;usg=__NiShpWhRAGWZkjuVaJ9N2Okt3I0=&amp;h=170&amp;w=156&amp;sz=8&amp;hl=en&amp;start=23&amp;zoom=1&amp;itbs=1&amp;tbnid=-G3e3Jaawr5zlM:&amp;tbnh=99&amp;tbnw=91&amp;prev=/images?q=clip+art+quiet&amp;start=20&amp;hl=en&amp;sa=N&amp;gbv=2&amp;ndsp=20&amp;tbs=isch:1&amp;ei=sQ8yTez8BIXqgAfvk5W1Cw" TargetMode="External"/><Relationship Id="rId1" Type="http://schemas.openxmlformats.org/officeDocument/2006/relationships/slideLayout" Target="../slideLayouts/slideLayout2.xml"/><Relationship Id="rId6" Type="http://schemas.openxmlformats.org/officeDocument/2006/relationships/hyperlink" Target="http://www.google.com/imgres?imgurl=http://drkblog.files.wordpress.com/2010/11/clipart-pencil-survey1.gif&amp;imgrefurl=http://drkblog.wordpress.com/&amp;usg=__u3b_DXcY0dpf76kwYOoU2S61AtI=&amp;h=268&amp;w=276&amp;sz=6&amp;hl=en&amp;start=27&amp;zoom=1&amp;itbs=1&amp;tbnid=O1bb3M9H1Vb7mM:&amp;tbnh=111&amp;tbnw=114&amp;prev=/images?q=clip+art+assignments&amp;start=20&amp;hl=en&amp;sa=N&amp;gbv=2&amp;ndsp=20&amp;tbs=isch:1&amp;ei=tRAyTbCEOYHQgAeu8tyyCw" TargetMode="External"/><Relationship Id="rId11" Type="http://schemas.openxmlformats.org/officeDocument/2006/relationships/image" Target="../media/image24.jpeg"/><Relationship Id="rId5" Type="http://schemas.openxmlformats.org/officeDocument/2006/relationships/image" Target="../media/image21.jpeg"/><Relationship Id="rId15" Type="http://schemas.openxmlformats.org/officeDocument/2006/relationships/image" Target="../media/image26.jpeg"/><Relationship Id="rId10" Type="http://schemas.openxmlformats.org/officeDocument/2006/relationships/hyperlink" Target="http://www.google.com/imgres?imgurl=http://schoolcenter.hilton.k12.ny.us/images/ace/15749/ace_205293782_1163471834.jpg&amp;imgrefurl=http://www.monroe2boces.org/blog.cfm?blogid=8&amp;usg=__YsXIrlVO1tGkHwWjUNICKr5bMhE=&amp;h=187&amp;w=300&amp;sz=18&amp;hl=en&amp;start=6&amp;zoom=1&amp;itbs=1&amp;tbnid=b7mtLp8odawpEM:&amp;tbnh=72&amp;tbnw=116&amp;prev=/images?q=clip+art+clasroom+discussion&amp;hl=en&amp;gbv=2&amp;tbs=isch:1&amp;ei=kxEyTZjrDIqCgAeYquWUCw" TargetMode="External"/><Relationship Id="rId4" Type="http://schemas.openxmlformats.org/officeDocument/2006/relationships/hyperlink" Target="http://www.google.com/imgres?imgurl=http://blogs.canby.k12.or.us/uploads/fukasawl//Images/kidrecl.gif&amp;imgrefurl=http://blogs.canby.k12.or.us/fukasawl/view/entry/30085&amp;usg=__IoVzc4GLMSoB1PBgcQHrhu4xYFg=&amp;h=492&amp;w=375&amp;sz=7&amp;hl=en&amp;start=13&amp;zoom=1&amp;itbs=1&amp;tbnid=UBFSDsUbtFJyVM:&amp;tbnh=130&amp;tbnw=99&amp;prev=/images?q=clip+art+quiet&amp;hl=en&amp;gbv=2&amp;tbs=isch:1&amp;ei=lw8yTfDAKoPVgAe7vaGtCw" TargetMode="External"/><Relationship Id="rId9" Type="http://schemas.openxmlformats.org/officeDocument/2006/relationships/image" Target="../media/image23.jpeg"/><Relationship Id="rId14" Type="http://schemas.openxmlformats.org/officeDocument/2006/relationships/hyperlink" Target="http://www.google.com/imgres?imgurl=http://www.batesville.k12.in.us/bps/grade2/Heil/Images/Wall_Calendar_ClipArt.89151640_std.jpg&amp;imgrefurl=http://www.batesville.k12.in.us/bps/grade2/Heil/index.htm&amp;usg=__WsmujeeON3ubCtZ7zhOeXBhDwl8=&amp;h=191&amp;w=250&amp;sz=59&amp;hl=en&amp;start=9&amp;zoom=1&amp;itbs=1&amp;tbnid=dYJWp4pZ7X1FAM:&amp;tbnh=85&amp;tbnw=111&amp;prev=/images?q=clip+art+calendar&amp;hl=en&amp;gbv=2&amp;tbs=isch:1&amp;ei=bhIyTYuEI4fZgAe4vcSCCw"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PARENTING AND CHILD DEVELOPMENT</a:t>
            </a:r>
            <a:endParaRPr lang="en-US" dirty="0"/>
          </a:p>
        </p:txBody>
      </p:sp>
      <p:sp>
        <p:nvSpPr>
          <p:cNvPr id="3" name="Subtitle 2"/>
          <p:cNvSpPr>
            <a:spLocks noGrp="1"/>
          </p:cNvSpPr>
          <p:nvPr>
            <p:ph type="subTitle" idx="1"/>
          </p:nvPr>
        </p:nvSpPr>
        <p:spPr/>
        <p:txBody>
          <a:bodyPr/>
          <a:lstStyle/>
          <a:p>
            <a:r>
              <a:rPr lang="en-US" b="1" dirty="0" smtClean="0"/>
              <a:t>CLASSROOM EXPECTATIONS </a:t>
            </a:r>
          </a:p>
          <a:p>
            <a:r>
              <a:rPr lang="en-US" b="1" dirty="0" smtClean="0"/>
              <a:t>AND PROCEDURES</a:t>
            </a:r>
            <a:endParaRPr lang="en-US" b="1" dirty="0"/>
          </a:p>
        </p:txBody>
      </p:sp>
      <p:pic>
        <p:nvPicPr>
          <p:cNvPr id="23556" name="Picture 4" descr="http://t1.gstatic.com/images?q=tbn:ANd9GcTU-tKOPpjYn2EYlPPYux3hGO_qn1bUPRdZmTr1fcc_L4a6W1AG"/>
          <p:cNvPicPr>
            <a:picLocks noChangeAspect="1" noChangeArrowheads="1"/>
          </p:cNvPicPr>
          <p:nvPr/>
        </p:nvPicPr>
        <p:blipFill>
          <a:blip r:embed="rId2" cstate="print"/>
          <a:srcRect/>
          <a:stretch>
            <a:fillRect/>
          </a:stretch>
        </p:blipFill>
        <p:spPr bwMode="auto">
          <a:xfrm>
            <a:off x="1219200" y="2971800"/>
            <a:ext cx="3429000" cy="3657600"/>
          </a:xfrm>
          <a:prstGeom prst="rect">
            <a:avLst/>
          </a:prstGeom>
          <a:noFill/>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228600"/>
            <a:ext cx="3733800" cy="1600200"/>
          </a:xfrm>
        </p:spPr>
        <p:txBody>
          <a:bodyPr>
            <a:normAutofit/>
          </a:bodyPr>
          <a:lstStyle/>
          <a:p>
            <a:pPr algn="r"/>
            <a:r>
              <a:rPr lang="en-US" dirty="0" smtClean="0"/>
              <a:t>CLASSROOM DIRECTIONS</a:t>
            </a:r>
            <a:endParaRPr lang="en-US" dirty="0"/>
          </a:p>
        </p:txBody>
      </p:sp>
      <p:sp>
        <p:nvSpPr>
          <p:cNvPr id="3" name="Content Placeholder 2"/>
          <p:cNvSpPr>
            <a:spLocks noGrp="1"/>
          </p:cNvSpPr>
          <p:nvPr>
            <p:ph idx="1"/>
          </p:nvPr>
        </p:nvSpPr>
        <p:spPr>
          <a:xfrm>
            <a:off x="457200" y="1371600"/>
            <a:ext cx="8229600" cy="5334000"/>
          </a:xfrm>
        </p:spPr>
        <p:txBody>
          <a:bodyPr/>
          <a:lstStyle/>
          <a:p>
            <a:endParaRPr lang="en-US" sz="2400" dirty="0" smtClean="0"/>
          </a:p>
          <a:p>
            <a:r>
              <a:rPr lang="en-US" sz="2400" dirty="0" smtClean="0"/>
              <a:t>Be on time and prepared for class.</a:t>
            </a:r>
          </a:p>
          <a:p>
            <a:pPr>
              <a:buNone/>
            </a:pPr>
            <a:r>
              <a:rPr lang="en-US" sz="2400" dirty="0" smtClean="0"/>
              <a:t>		</a:t>
            </a:r>
            <a:r>
              <a:rPr lang="en-US" sz="1800" dirty="0" smtClean="0"/>
              <a:t>*This means enter the classroom before the tardy bell rings with paper,      	   writing utensils, notebook and </a:t>
            </a:r>
            <a:r>
              <a:rPr lang="en-US" sz="1800" dirty="0" smtClean="0"/>
              <a:t>paper.</a:t>
            </a:r>
            <a:endParaRPr lang="en-US" sz="2400" dirty="0" smtClean="0"/>
          </a:p>
          <a:p>
            <a:r>
              <a:rPr lang="en-US" sz="2400" dirty="0" smtClean="0"/>
              <a:t>Be ready to begin when the tardy bell rings.</a:t>
            </a:r>
          </a:p>
          <a:p>
            <a:pPr>
              <a:buNone/>
            </a:pPr>
            <a:r>
              <a:rPr lang="en-US" sz="2400" dirty="0" smtClean="0"/>
              <a:t>		</a:t>
            </a:r>
            <a:r>
              <a:rPr lang="en-US" sz="1800" dirty="0" smtClean="0"/>
              <a:t>*</a:t>
            </a:r>
            <a:r>
              <a:rPr lang="en-US" sz="2400" dirty="0" smtClean="0"/>
              <a:t> </a:t>
            </a:r>
            <a:r>
              <a:rPr lang="en-US" sz="1800" dirty="0" smtClean="0"/>
              <a:t>This means being in your assigned seat, quiet, and ready to begin.</a:t>
            </a:r>
          </a:p>
          <a:p>
            <a:r>
              <a:rPr lang="en-US" sz="2400" dirty="0" smtClean="0"/>
              <a:t>Be respectful of yourself, others, and the classroom equipment.</a:t>
            </a:r>
          </a:p>
          <a:p>
            <a:pPr>
              <a:buNone/>
            </a:pPr>
            <a:r>
              <a:rPr lang="en-US" sz="1800" dirty="0" smtClean="0"/>
              <a:t>		*This means being responsible for your own actions, respecting the rights of others and keeping the classroom clean and in order.</a:t>
            </a:r>
          </a:p>
          <a:p>
            <a:r>
              <a:rPr lang="en-US" sz="2400" dirty="0" smtClean="0"/>
              <a:t>Be attentive.</a:t>
            </a:r>
          </a:p>
          <a:p>
            <a:pPr>
              <a:buNone/>
            </a:pPr>
            <a:r>
              <a:rPr lang="en-US" sz="2400" dirty="0" smtClean="0"/>
              <a:t>		</a:t>
            </a:r>
            <a:r>
              <a:rPr lang="en-US" sz="1800" dirty="0" smtClean="0"/>
              <a:t>*This means to listen without talking and follow directions.</a:t>
            </a:r>
          </a:p>
          <a:p>
            <a:pPr>
              <a:buNone/>
            </a:pPr>
            <a:endParaRPr lang="en-US" sz="1800" dirty="0"/>
          </a:p>
        </p:txBody>
      </p:sp>
      <p:pic>
        <p:nvPicPr>
          <p:cNvPr id="26626" name="Picture 2" descr="http://preview.canstockphoto.com/canstock3205409.png"/>
          <p:cNvPicPr>
            <a:picLocks noChangeAspect="1" noChangeArrowheads="1"/>
          </p:cNvPicPr>
          <p:nvPr/>
        </p:nvPicPr>
        <p:blipFill>
          <a:blip r:embed="rId2" cstate="print"/>
          <a:srcRect/>
          <a:stretch>
            <a:fillRect/>
          </a:stretch>
        </p:blipFill>
        <p:spPr bwMode="auto">
          <a:xfrm>
            <a:off x="1752600" y="228600"/>
            <a:ext cx="1905000" cy="1600200"/>
          </a:xfrm>
          <a:prstGeom prst="rect">
            <a:avLst/>
          </a:prstGeom>
          <a:noFill/>
        </p:spPr>
      </p:pic>
      <p:pic>
        <p:nvPicPr>
          <p:cNvPr id="26628" name="Picture 4" descr="See full size image">
            <a:hlinkClick r:id="rId3"/>
          </p:cNvPr>
          <p:cNvPicPr>
            <a:picLocks noChangeAspect="1" noChangeArrowheads="1"/>
          </p:cNvPicPr>
          <p:nvPr/>
        </p:nvPicPr>
        <p:blipFill>
          <a:blip r:embed="rId4" cstate="print"/>
          <a:srcRect/>
          <a:stretch>
            <a:fillRect/>
          </a:stretch>
        </p:blipFill>
        <p:spPr bwMode="auto">
          <a:xfrm>
            <a:off x="228600" y="228600"/>
            <a:ext cx="1143000" cy="571501"/>
          </a:xfrm>
          <a:prstGeom prst="rect">
            <a:avLst/>
          </a:prstGeom>
          <a:noFill/>
        </p:spPr>
      </p:pic>
      <p:pic>
        <p:nvPicPr>
          <p:cNvPr id="26630" name="Picture 6" descr="See full size image">
            <a:hlinkClick r:id="rId5"/>
          </p:cNvPr>
          <p:cNvPicPr>
            <a:picLocks noChangeAspect="1" noChangeArrowheads="1"/>
          </p:cNvPicPr>
          <p:nvPr/>
        </p:nvPicPr>
        <p:blipFill>
          <a:blip r:embed="rId6" cstate="print"/>
          <a:srcRect/>
          <a:stretch>
            <a:fillRect/>
          </a:stretch>
        </p:blipFill>
        <p:spPr bwMode="auto">
          <a:xfrm>
            <a:off x="3886200" y="838200"/>
            <a:ext cx="1143000" cy="571501"/>
          </a:xfrm>
          <a:prstGeom prst="rect">
            <a:avLst/>
          </a:prstGeom>
          <a:noFill/>
        </p:spPr>
      </p:pic>
      <p:pic>
        <p:nvPicPr>
          <p:cNvPr id="26632" name="Picture 8" descr="http://t0.gstatic.com/images?q=tbn:bpeYz3Cmvcw6MM:">
            <a:hlinkClick r:id="rId7"/>
          </p:cNvPr>
          <p:cNvPicPr>
            <a:picLocks noChangeAspect="1" noChangeArrowheads="1"/>
          </p:cNvPicPr>
          <p:nvPr/>
        </p:nvPicPr>
        <p:blipFill>
          <a:blip r:embed="rId8" cstate="print"/>
          <a:srcRect/>
          <a:stretch>
            <a:fillRect/>
          </a:stretch>
        </p:blipFill>
        <p:spPr bwMode="auto">
          <a:xfrm>
            <a:off x="7239000" y="5105400"/>
            <a:ext cx="1600200" cy="1447801"/>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r>
              <a:rPr lang="en-US" sz="2400" dirty="0" smtClean="0"/>
              <a:t>Verbal Reminder of Violation.</a:t>
            </a:r>
          </a:p>
          <a:p>
            <a:pPr>
              <a:buNone/>
            </a:pPr>
            <a:endParaRPr lang="en-US" dirty="0" smtClean="0"/>
          </a:p>
          <a:p>
            <a:pPr algn="r"/>
            <a:r>
              <a:rPr lang="en-US" sz="2400" dirty="0" smtClean="0"/>
              <a:t>Student Teacher Conference after class.</a:t>
            </a:r>
          </a:p>
          <a:p>
            <a:pPr>
              <a:buNone/>
            </a:pPr>
            <a:endParaRPr lang="en-US" sz="2400" dirty="0" smtClean="0"/>
          </a:p>
          <a:p>
            <a:r>
              <a:rPr lang="en-US" sz="2400" dirty="0" smtClean="0"/>
              <a:t>Parent Conference (Phone Call or In-Person)</a:t>
            </a:r>
          </a:p>
          <a:p>
            <a:pPr>
              <a:buNone/>
            </a:pPr>
            <a:endParaRPr lang="en-US" sz="2400" dirty="0" smtClean="0"/>
          </a:p>
          <a:p>
            <a:pPr algn="r"/>
            <a:r>
              <a:rPr lang="en-US" sz="2400" dirty="0" smtClean="0"/>
              <a:t>After-School Detention (1 Hour)</a:t>
            </a:r>
          </a:p>
          <a:p>
            <a:pPr>
              <a:buNone/>
            </a:pPr>
            <a:endParaRPr lang="en-US" sz="2400" dirty="0" smtClean="0"/>
          </a:p>
          <a:p>
            <a:r>
              <a:rPr lang="en-US" sz="2400" dirty="0" smtClean="0"/>
              <a:t>Referral to Administration for further </a:t>
            </a:r>
          </a:p>
          <a:p>
            <a:pPr>
              <a:buNone/>
            </a:pPr>
            <a:r>
              <a:rPr lang="en-US" sz="2400" dirty="0" smtClean="0"/>
              <a:t>	disciplinary action.</a:t>
            </a:r>
            <a:endParaRPr lang="en-US" sz="2400" dirty="0"/>
          </a:p>
        </p:txBody>
      </p:sp>
      <p:pic>
        <p:nvPicPr>
          <p:cNvPr id="27650" name="Picture 2" descr="http://t2.gstatic.com/images?q=tbn:MVmCJLBqpj6kKM:">
            <a:hlinkClick r:id="rId2"/>
          </p:cNvPr>
          <p:cNvPicPr>
            <a:picLocks noChangeAspect="1" noChangeArrowheads="1"/>
          </p:cNvPicPr>
          <p:nvPr/>
        </p:nvPicPr>
        <p:blipFill>
          <a:blip r:embed="rId3" cstate="print"/>
          <a:srcRect/>
          <a:stretch>
            <a:fillRect/>
          </a:stretch>
        </p:blipFill>
        <p:spPr bwMode="auto">
          <a:xfrm>
            <a:off x="5638800" y="0"/>
            <a:ext cx="1905000" cy="1600200"/>
          </a:xfrm>
          <a:prstGeom prst="rect">
            <a:avLst/>
          </a:prstGeom>
          <a:noFill/>
        </p:spPr>
      </p:pic>
      <p:pic>
        <p:nvPicPr>
          <p:cNvPr id="27652" name="Picture 4" descr="See full size image">
            <a:hlinkClick r:id="rId4"/>
          </p:cNvPr>
          <p:cNvPicPr>
            <a:picLocks noChangeAspect="1" noChangeArrowheads="1"/>
          </p:cNvPicPr>
          <p:nvPr/>
        </p:nvPicPr>
        <p:blipFill>
          <a:blip r:embed="rId5" cstate="print"/>
          <a:srcRect/>
          <a:stretch>
            <a:fillRect/>
          </a:stretch>
        </p:blipFill>
        <p:spPr bwMode="auto">
          <a:xfrm>
            <a:off x="5791200" y="2057400"/>
            <a:ext cx="647700" cy="762000"/>
          </a:xfrm>
          <a:prstGeom prst="rect">
            <a:avLst/>
          </a:prstGeom>
          <a:noFill/>
        </p:spPr>
      </p:pic>
      <p:pic>
        <p:nvPicPr>
          <p:cNvPr id="27654" name="Picture 6" descr="http://t2.gstatic.com/images?q=tbn:ITnym3_pFqK76M:">
            <a:hlinkClick r:id="rId6"/>
          </p:cNvPr>
          <p:cNvPicPr>
            <a:picLocks noChangeAspect="1" noChangeArrowheads="1"/>
          </p:cNvPicPr>
          <p:nvPr/>
        </p:nvPicPr>
        <p:blipFill>
          <a:blip r:embed="rId7" cstate="print"/>
          <a:srcRect/>
          <a:stretch>
            <a:fillRect/>
          </a:stretch>
        </p:blipFill>
        <p:spPr bwMode="auto">
          <a:xfrm>
            <a:off x="5867400" y="5410200"/>
            <a:ext cx="1114425" cy="1143001"/>
          </a:xfrm>
          <a:prstGeom prst="rect">
            <a:avLst/>
          </a:prstGeom>
          <a:noFill/>
        </p:spPr>
      </p:pic>
      <p:pic>
        <p:nvPicPr>
          <p:cNvPr id="27656" name="Picture 8" descr="http://t3.gstatic.com/images?q=tbn:-ozvZec5dzmE6M:">
            <a:hlinkClick r:id="rId8"/>
          </p:cNvPr>
          <p:cNvPicPr>
            <a:picLocks noChangeAspect="1" noChangeArrowheads="1"/>
          </p:cNvPicPr>
          <p:nvPr/>
        </p:nvPicPr>
        <p:blipFill>
          <a:blip r:embed="rId9" cstate="print"/>
          <a:srcRect/>
          <a:stretch>
            <a:fillRect/>
          </a:stretch>
        </p:blipFill>
        <p:spPr bwMode="auto">
          <a:xfrm>
            <a:off x="1752600" y="2514600"/>
            <a:ext cx="942975" cy="1104901"/>
          </a:xfrm>
          <a:prstGeom prst="rect">
            <a:avLst/>
          </a:prstGeom>
          <a:noFill/>
        </p:spPr>
      </p:pic>
      <p:pic>
        <p:nvPicPr>
          <p:cNvPr id="27658" name="Picture 10" descr="http://t2.gstatic.com/images?q=tbn:Eov-orvNWhQM8M:">
            <a:hlinkClick r:id="rId10"/>
          </p:cNvPr>
          <p:cNvPicPr>
            <a:picLocks noChangeAspect="1" noChangeArrowheads="1"/>
          </p:cNvPicPr>
          <p:nvPr/>
        </p:nvPicPr>
        <p:blipFill>
          <a:blip r:embed="rId11" cstate="print"/>
          <a:srcRect/>
          <a:stretch>
            <a:fillRect/>
          </a:stretch>
        </p:blipFill>
        <p:spPr bwMode="auto">
          <a:xfrm>
            <a:off x="2743200" y="4343400"/>
            <a:ext cx="1238250" cy="1152526"/>
          </a:xfrm>
          <a:prstGeom prst="rect">
            <a:avLst/>
          </a:prstGeom>
          <a:noFill/>
        </p:spPr>
      </p:pic>
      <p:pic>
        <p:nvPicPr>
          <p:cNvPr id="27660" name="Picture 12" descr="http://t2.gstatic.com/images?q=tbn:HwAqSeHLJsfzRM:">
            <a:hlinkClick r:id="rId12"/>
          </p:cNvPr>
          <p:cNvPicPr>
            <a:picLocks noChangeAspect="1" noChangeArrowheads="1"/>
          </p:cNvPicPr>
          <p:nvPr/>
        </p:nvPicPr>
        <p:blipFill>
          <a:blip r:embed="rId13" cstate="print"/>
          <a:srcRect/>
          <a:stretch>
            <a:fillRect/>
          </a:stretch>
        </p:blipFill>
        <p:spPr bwMode="auto">
          <a:xfrm>
            <a:off x="6934200" y="3352800"/>
            <a:ext cx="1238250" cy="1219201"/>
          </a:xfrm>
          <a:prstGeom prst="rect">
            <a:avLst/>
          </a:prstGeo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RULES – Things Mrs. Parrish will </a:t>
            </a:r>
            <a:r>
              <a:rPr lang="en-US" sz="3200" b="1" u="sng" dirty="0" smtClean="0"/>
              <a:t>NOT</a:t>
            </a:r>
            <a:r>
              <a:rPr lang="en-US" sz="3200" dirty="0" smtClean="0"/>
              <a:t>  Tolerate!!!!!!!!!!!!!!!!!</a:t>
            </a:r>
            <a:endParaRPr lang="en-US" sz="3200" b="1" u="sng" dirty="0"/>
          </a:p>
        </p:txBody>
      </p:sp>
      <p:sp>
        <p:nvSpPr>
          <p:cNvPr id="3" name="Content Placeholder 2"/>
          <p:cNvSpPr>
            <a:spLocks noGrp="1"/>
          </p:cNvSpPr>
          <p:nvPr>
            <p:ph idx="1"/>
          </p:nvPr>
        </p:nvSpPr>
        <p:spPr>
          <a:xfrm>
            <a:off x="457200" y="1066800"/>
            <a:ext cx="8229600" cy="5638800"/>
          </a:xfrm>
        </p:spPr>
        <p:txBody>
          <a:bodyPr>
            <a:normAutofit/>
          </a:bodyPr>
          <a:lstStyle/>
          <a:p>
            <a:r>
              <a:rPr lang="en-US" sz="2400" dirty="0" smtClean="0"/>
              <a:t>Always be on Time!!!!</a:t>
            </a:r>
          </a:p>
          <a:p>
            <a:pPr>
              <a:buNone/>
            </a:pPr>
            <a:endParaRPr lang="en-US" sz="2400" dirty="0" smtClean="0"/>
          </a:p>
          <a:p>
            <a:pPr algn="r"/>
            <a:r>
              <a:rPr lang="en-US" sz="2400" dirty="0" smtClean="0"/>
              <a:t>Go to the Bathroom before the bell rings.</a:t>
            </a:r>
          </a:p>
          <a:p>
            <a:pPr>
              <a:buNone/>
            </a:pPr>
            <a:endParaRPr lang="en-US" sz="2400" dirty="0" smtClean="0"/>
          </a:p>
          <a:p>
            <a:r>
              <a:rPr lang="en-US" sz="2400" dirty="0" smtClean="0"/>
              <a:t>Lotion, make-up, hairbrushes, or combs </a:t>
            </a:r>
          </a:p>
          <a:p>
            <a:pPr>
              <a:buNone/>
            </a:pPr>
            <a:r>
              <a:rPr lang="en-US" sz="2400" dirty="0" smtClean="0"/>
              <a:t>     will not be used during class time.</a:t>
            </a:r>
          </a:p>
          <a:p>
            <a:pPr algn="r"/>
            <a:r>
              <a:rPr lang="en-US" sz="2400" dirty="0" smtClean="0"/>
              <a:t>Food must be eaten outside of the classroom.</a:t>
            </a:r>
          </a:p>
          <a:p>
            <a:pPr algn="r"/>
            <a:endParaRPr lang="en-US" sz="2400" dirty="0" smtClean="0"/>
          </a:p>
          <a:p>
            <a:r>
              <a:rPr lang="en-US" sz="2400" dirty="0" smtClean="0"/>
              <a:t>Cell Phones, MP3 Players, IPODS, and earphones/buds must be turned off and put away when entering the classroom.</a:t>
            </a:r>
          </a:p>
          <a:p>
            <a:pPr>
              <a:buNone/>
            </a:pPr>
            <a:endParaRPr lang="en-US" sz="2400" dirty="0" smtClean="0"/>
          </a:p>
          <a:p>
            <a:r>
              <a:rPr lang="en-US" sz="2400" dirty="0" smtClean="0"/>
              <a:t>The Teacher (ME) will dismiss you….NOT the bell.</a:t>
            </a:r>
          </a:p>
          <a:p>
            <a:endParaRPr lang="en-US" sz="2400" dirty="0"/>
          </a:p>
        </p:txBody>
      </p:sp>
      <p:pic>
        <p:nvPicPr>
          <p:cNvPr id="28674" name="Picture 2" descr="http://t2.gstatic.com/images?q=tbn:j8Le6lX1UqZXeM:">
            <a:hlinkClick r:id="rId3"/>
          </p:cNvPr>
          <p:cNvPicPr>
            <a:picLocks noChangeAspect="1" noChangeArrowheads="1"/>
          </p:cNvPicPr>
          <p:nvPr/>
        </p:nvPicPr>
        <p:blipFill>
          <a:blip r:embed="rId4" cstate="print"/>
          <a:srcRect/>
          <a:stretch>
            <a:fillRect/>
          </a:stretch>
        </p:blipFill>
        <p:spPr bwMode="auto">
          <a:xfrm>
            <a:off x="3810000" y="1066800"/>
            <a:ext cx="762000" cy="762000"/>
          </a:xfrm>
          <a:prstGeom prst="rect">
            <a:avLst/>
          </a:prstGeom>
          <a:noFill/>
        </p:spPr>
      </p:pic>
      <p:pic>
        <p:nvPicPr>
          <p:cNvPr id="28676" name="Picture 4" descr="http://t3.gstatic.com/images?q=tbn:j0UnWDcgtf8rwM:">
            <a:hlinkClick r:id="rId5"/>
          </p:cNvPr>
          <p:cNvPicPr>
            <a:picLocks noChangeAspect="1" noChangeArrowheads="1"/>
          </p:cNvPicPr>
          <p:nvPr/>
        </p:nvPicPr>
        <p:blipFill>
          <a:blip r:embed="rId6" cstate="print"/>
          <a:srcRect/>
          <a:stretch>
            <a:fillRect/>
          </a:stretch>
        </p:blipFill>
        <p:spPr bwMode="auto">
          <a:xfrm>
            <a:off x="2133600" y="1752600"/>
            <a:ext cx="809625" cy="857251"/>
          </a:xfrm>
          <a:prstGeom prst="rect">
            <a:avLst/>
          </a:prstGeom>
          <a:noFill/>
        </p:spPr>
      </p:pic>
      <p:pic>
        <p:nvPicPr>
          <p:cNvPr id="28678" name="Picture 6" descr="http://t1.gstatic.com/images?q=tbn:5nwBuWllzSBCgM:">
            <a:hlinkClick r:id="rId7"/>
          </p:cNvPr>
          <p:cNvPicPr>
            <a:picLocks noChangeAspect="1" noChangeArrowheads="1"/>
          </p:cNvPicPr>
          <p:nvPr/>
        </p:nvPicPr>
        <p:blipFill>
          <a:blip r:embed="rId8" cstate="print"/>
          <a:srcRect/>
          <a:stretch>
            <a:fillRect/>
          </a:stretch>
        </p:blipFill>
        <p:spPr bwMode="auto">
          <a:xfrm>
            <a:off x="7371460" y="2743199"/>
            <a:ext cx="1104900" cy="914401"/>
          </a:xfrm>
          <a:prstGeom prst="rect">
            <a:avLst/>
          </a:prstGeom>
          <a:noFill/>
        </p:spPr>
      </p:pic>
      <p:pic>
        <p:nvPicPr>
          <p:cNvPr id="28680" name="Picture 8" descr="http://t1.gstatic.com/images?q=tbn:HX1t2keeWp5spM:">
            <a:hlinkClick r:id="rId9"/>
          </p:cNvPr>
          <p:cNvPicPr>
            <a:picLocks noChangeAspect="1" noChangeArrowheads="1"/>
          </p:cNvPicPr>
          <p:nvPr/>
        </p:nvPicPr>
        <p:blipFill>
          <a:blip r:embed="rId10" cstate="print"/>
          <a:srcRect/>
          <a:stretch>
            <a:fillRect/>
          </a:stretch>
        </p:blipFill>
        <p:spPr bwMode="auto">
          <a:xfrm>
            <a:off x="6195968" y="2640694"/>
            <a:ext cx="781050" cy="733426"/>
          </a:xfrm>
          <a:prstGeom prst="rect">
            <a:avLst/>
          </a:prstGeom>
          <a:noFill/>
        </p:spPr>
      </p:pic>
      <p:pic>
        <p:nvPicPr>
          <p:cNvPr id="28682" name="Picture 10" descr="http://t1.gstatic.com/images?q=tbn:8t7J8pyDs54VMM:">
            <a:hlinkClick r:id="rId11"/>
          </p:cNvPr>
          <p:cNvPicPr>
            <a:picLocks noChangeAspect="1" noChangeArrowheads="1"/>
          </p:cNvPicPr>
          <p:nvPr/>
        </p:nvPicPr>
        <p:blipFill>
          <a:blip r:embed="rId12" cstate="print"/>
          <a:srcRect/>
          <a:stretch>
            <a:fillRect/>
          </a:stretch>
        </p:blipFill>
        <p:spPr bwMode="auto">
          <a:xfrm>
            <a:off x="1106457" y="3733800"/>
            <a:ext cx="1057275" cy="914400"/>
          </a:xfrm>
          <a:prstGeom prst="rect">
            <a:avLst/>
          </a:prstGeom>
          <a:noFill/>
        </p:spPr>
      </p:pic>
      <p:pic>
        <p:nvPicPr>
          <p:cNvPr id="28684" name="Picture 12" descr="http://t1.gstatic.com/images?q=tbn:4NgFdWanYvDg-M:">
            <a:hlinkClick r:id="rId13"/>
          </p:cNvPr>
          <p:cNvPicPr>
            <a:picLocks noChangeAspect="1" noChangeArrowheads="1"/>
          </p:cNvPicPr>
          <p:nvPr/>
        </p:nvPicPr>
        <p:blipFill>
          <a:blip r:embed="rId14" cstate="print"/>
          <a:srcRect/>
          <a:stretch>
            <a:fillRect/>
          </a:stretch>
        </p:blipFill>
        <p:spPr bwMode="auto">
          <a:xfrm>
            <a:off x="2514600" y="5410200"/>
            <a:ext cx="695325" cy="762001"/>
          </a:xfrm>
          <a:prstGeom prst="rect">
            <a:avLst/>
          </a:prstGeom>
          <a:noFill/>
        </p:spPr>
      </p:pic>
      <p:pic>
        <p:nvPicPr>
          <p:cNvPr id="28686" name="Picture 14" descr="http://t0.gstatic.com/images?q=tbn:vupso4o7NmpvGM:">
            <a:hlinkClick r:id="rId15"/>
          </p:cNvPr>
          <p:cNvPicPr>
            <a:picLocks noChangeAspect="1" noChangeArrowheads="1"/>
          </p:cNvPicPr>
          <p:nvPr/>
        </p:nvPicPr>
        <p:blipFill>
          <a:blip r:embed="rId16" cstate="print"/>
          <a:srcRect/>
          <a:stretch>
            <a:fillRect/>
          </a:stretch>
        </p:blipFill>
        <p:spPr bwMode="auto">
          <a:xfrm>
            <a:off x="7391400" y="5638800"/>
            <a:ext cx="1209675" cy="971551"/>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bomb.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Procedures-  What Do You Do?</a:t>
            </a:r>
            <a:endParaRPr lang="en-US" dirty="0"/>
          </a:p>
        </p:txBody>
      </p:sp>
      <p:sp>
        <p:nvSpPr>
          <p:cNvPr id="3" name="Content Placeholder 2"/>
          <p:cNvSpPr>
            <a:spLocks noGrp="1"/>
          </p:cNvSpPr>
          <p:nvPr>
            <p:ph idx="1"/>
          </p:nvPr>
        </p:nvSpPr>
        <p:spPr>
          <a:xfrm>
            <a:off x="381000" y="914400"/>
            <a:ext cx="8229600" cy="5638800"/>
          </a:xfrm>
        </p:spPr>
        <p:txBody>
          <a:bodyPr>
            <a:normAutofit fontScale="92500" lnSpcReduction="20000"/>
          </a:bodyPr>
          <a:lstStyle/>
          <a:p>
            <a:pPr algn="r"/>
            <a:r>
              <a:rPr lang="en-US" sz="2400" dirty="0" smtClean="0"/>
              <a:t>Enter and Exit the classroom QUIETLY!</a:t>
            </a:r>
          </a:p>
          <a:p>
            <a:pPr>
              <a:buNone/>
            </a:pPr>
            <a:endParaRPr lang="en-US" sz="2400" dirty="0" smtClean="0"/>
          </a:p>
          <a:p>
            <a:r>
              <a:rPr lang="en-US" sz="2400" dirty="0" smtClean="0"/>
              <a:t>Make-up Missed Assignments </a:t>
            </a:r>
          </a:p>
          <a:p>
            <a:pPr>
              <a:buNone/>
            </a:pPr>
            <a:r>
              <a:rPr lang="en-US" sz="2400" dirty="0" smtClean="0"/>
              <a:t>     after being absent.</a:t>
            </a:r>
          </a:p>
          <a:p>
            <a:pPr>
              <a:buNone/>
            </a:pPr>
            <a:r>
              <a:rPr lang="en-US" sz="2400" dirty="0" smtClean="0"/>
              <a:t>                      </a:t>
            </a:r>
          </a:p>
          <a:p>
            <a:r>
              <a:rPr lang="en-US" sz="2400" dirty="0" smtClean="0"/>
              <a:t>Continue working on assignments when the phone rings or a visitor enters the classroom.</a:t>
            </a:r>
          </a:p>
          <a:p>
            <a:pPr>
              <a:buNone/>
            </a:pPr>
            <a:endParaRPr lang="en-US" sz="2400" dirty="0" smtClean="0"/>
          </a:p>
          <a:p>
            <a:pPr algn="r"/>
            <a:r>
              <a:rPr lang="en-US" sz="2400" dirty="0" smtClean="0"/>
              <a:t>Participate in class discussion appropriately.</a:t>
            </a:r>
          </a:p>
          <a:p>
            <a:pPr algn="r"/>
            <a:endParaRPr lang="en-US" sz="2400" dirty="0" smtClean="0"/>
          </a:p>
          <a:p>
            <a:r>
              <a:rPr lang="en-US" sz="2400" dirty="0" smtClean="0"/>
              <a:t>Follow all instructions for safe use of all classroom equipment.</a:t>
            </a:r>
          </a:p>
          <a:p>
            <a:endParaRPr lang="en-US" sz="2400" dirty="0" smtClean="0"/>
          </a:p>
          <a:p>
            <a:r>
              <a:rPr lang="en-US" sz="2400" dirty="0" smtClean="0"/>
              <a:t>Turn in assignments and </a:t>
            </a:r>
          </a:p>
          <a:p>
            <a:pPr>
              <a:buNone/>
            </a:pPr>
            <a:r>
              <a:rPr lang="en-US" sz="2400" dirty="0" smtClean="0"/>
              <a:t>     projects by the due date.</a:t>
            </a:r>
          </a:p>
          <a:p>
            <a:pPr>
              <a:buNone/>
            </a:pPr>
            <a:endParaRPr lang="en-US" sz="2400" dirty="0" smtClean="0"/>
          </a:p>
          <a:p>
            <a:pPr algn="r"/>
            <a:r>
              <a:rPr lang="en-US" sz="2400" dirty="0" smtClean="0"/>
              <a:t>Place all trash in the trashcan before you leave.</a:t>
            </a:r>
            <a:endParaRPr lang="en-US" sz="2400" dirty="0"/>
          </a:p>
        </p:txBody>
      </p:sp>
      <p:pic>
        <p:nvPicPr>
          <p:cNvPr id="29698" name="Picture 2" descr="http://t2.gstatic.com/images?q=tbn:-G3e3Jaawr5zlM:">
            <a:hlinkClick r:id="rId2"/>
          </p:cNvPr>
          <p:cNvPicPr>
            <a:picLocks noChangeAspect="1" noChangeArrowheads="1"/>
          </p:cNvPicPr>
          <p:nvPr/>
        </p:nvPicPr>
        <p:blipFill>
          <a:blip r:embed="rId3" cstate="print"/>
          <a:srcRect/>
          <a:stretch>
            <a:fillRect/>
          </a:stretch>
        </p:blipFill>
        <p:spPr bwMode="auto">
          <a:xfrm>
            <a:off x="2286000" y="762000"/>
            <a:ext cx="866775" cy="762000"/>
          </a:xfrm>
          <a:prstGeom prst="rect">
            <a:avLst/>
          </a:prstGeom>
          <a:noFill/>
        </p:spPr>
      </p:pic>
      <p:pic>
        <p:nvPicPr>
          <p:cNvPr id="29700" name="Picture 4" descr="http://t2.gstatic.com/images?q=tbn:UBFSDsUbtFJyVM:">
            <a:hlinkClick r:id="rId4"/>
          </p:cNvPr>
          <p:cNvPicPr>
            <a:picLocks noChangeAspect="1" noChangeArrowheads="1"/>
          </p:cNvPicPr>
          <p:nvPr/>
        </p:nvPicPr>
        <p:blipFill>
          <a:blip r:embed="rId5" cstate="print"/>
          <a:srcRect/>
          <a:stretch>
            <a:fillRect/>
          </a:stretch>
        </p:blipFill>
        <p:spPr bwMode="auto">
          <a:xfrm>
            <a:off x="1524000" y="5772150"/>
            <a:ext cx="942975" cy="1085850"/>
          </a:xfrm>
          <a:prstGeom prst="rect">
            <a:avLst/>
          </a:prstGeom>
          <a:noFill/>
        </p:spPr>
      </p:pic>
      <p:pic>
        <p:nvPicPr>
          <p:cNvPr id="29702" name="Picture 6" descr="http://t3.gstatic.com/images?q=tbn:O1bb3M9H1Vb7mM:">
            <a:hlinkClick r:id="rId6"/>
          </p:cNvPr>
          <p:cNvPicPr>
            <a:picLocks noChangeAspect="1" noChangeArrowheads="1"/>
          </p:cNvPicPr>
          <p:nvPr/>
        </p:nvPicPr>
        <p:blipFill>
          <a:blip r:embed="rId7" cstate="print"/>
          <a:srcRect/>
          <a:stretch>
            <a:fillRect/>
          </a:stretch>
        </p:blipFill>
        <p:spPr bwMode="auto">
          <a:xfrm>
            <a:off x="4495800" y="1447800"/>
            <a:ext cx="1085850" cy="1057276"/>
          </a:xfrm>
          <a:prstGeom prst="rect">
            <a:avLst/>
          </a:prstGeom>
          <a:noFill/>
        </p:spPr>
      </p:pic>
      <p:pic>
        <p:nvPicPr>
          <p:cNvPr id="29706" name="Picture 10" descr="http://t1.gstatic.com/images?q=tbn:nLX1KuYZhdYLUM:">
            <a:hlinkClick r:id="rId8"/>
          </p:cNvPr>
          <p:cNvPicPr>
            <a:picLocks noChangeAspect="1" noChangeArrowheads="1"/>
          </p:cNvPicPr>
          <p:nvPr/>
        </p:nvPicPr>
        <p:blipFill>
          <a:blip r:embed="rId9" cstate="print"/>
          <a:srcRect/>
          <a:stretch>
            <a:fillRect/>
          </a:stretch>
        </p:blipFill>
        <p:spPr bwMode="auto">
          <a:xfrm>
            <a:off x="8096250" y="1905000"/>
            <a:ext cx="895350" cy="1524000"/>
          </a:xfrm>
          <a:prstGeom prst="rect">
            <a:avLst/>
          </a:prstGeom>
          <a:noFill/>
        </p:spPr>
      </p:pic>
      <p:pic>
        <p:nvPicPr>
          <p:cNvPr id="29708" name="Picture 12" descr="http://t1.gstatic.com/images?q=tbn:b7mtLp8odawpEM:">
            <a:hlinkClick r:id="rId10"/>
          </p:cNvPr>
          <p:cNvPicPr>
            <a:picLocks noChangeAspect="1" noChangeArrowheads="1"/>
          </p:cNvPicPr>
          <p:nvPr/>
        </p:nvPicPr>
        <p:blipFill>
          <a:blip r:embed="rId11" cstate="print"/>
          <a:srcRect/>
          <a:stretch>
            <a:fillRect/>
          </a:stretch>
        </p:blipFill>
        <p:spPr bwMode="auto">
          <a:xfrm>
            <a:off x="1066800" y="3276600"/>
            <a:ext cx="1790700" cy="914400"/>
          </a:xfrm>
          <a:prstGeom prst="rect">
            <a:avLst/>
          </a:prstGeom>
          <a:noFill/>
        </p:spPr>
      </p:pic>
      <p:pic>
        <p:nvPicPr>
          <p:cNvPr id="29710" name="Picture 14" descr="http://t2.gstatic.com/images?q=tbn:MMB--vzfpdEWNM:">
            <a:hlinkClick r:id="rId12"/>
          </p:cNvPr>
          <p:cNvPicPr>
            <a:picLocks noChangeAspect="1" noChangeArrowheads="1"/>
          </p:cNvPicPr>
          <p:nvPr/>
        </p:nvPicPr>
        <p:blipFill>
          <a:blip r:embed="rId13" cstate="print"/>
          <a:srcRect/>
          <a:stretch>
            <a:fillRect/>
          </a:stretch>
        </p:blipFill>
        <p:spPr bwMode="auto">
          <a:xfrm>
            <a:off x="7315200" y="4495800"/>
            <a:ext cx="1447800" cy="1219200"/>
          </a:xfrm>
          <a:prstGeom prst="rect">
            <a:avLst/>
          </a:prstGeom>
          <a:noFill/>
        </p:spPr>
      </p:pic>
      <p:pic>
        <p:nvPicPr>
          <p:cNvPr id="29712" name="Picture 16" descr="http://t2.gstatic.com/images?q=tbn:dYJWp4pZ7X1FAM:">
            <a:hlinkClick r:id="rId14"/>
          </p:cNvPr>
          <p:cNvPicPr>
            <a:picLocks noChangeAspect="1" noChangeArrowheads="1"/>
          </p:cNvPicPr>
          <p:nvPr/>
        </p:nvPicPr>
        <p:blipFill>
          <a:blip r:embed="rId15" cstate="print"/>
          <a:srcRect/>
          <a:stretch>
            <a:fillRect/>
          </a:stretch>
        </p:blipFill>
        <p:spPr bwMode="auto">
          <a:xfrm>
            <a:off x="3886200" y="4953000"/>
            <a:ext cx="1057275" cy="809626"/>
          </a:xfrm>
          <a:prstGeom prst="rect">
            <a:avLst/>
          </a:prstGeom>
          <a:noFill/>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 calcmode="lin" valueType="num">
                                      <p:cBhvr additive="base">
                                        <p:cTn id="6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to Complete Simulator Baby Assignment</a:t>
            </a:r>
            <a:endParaRPr lang="en-US" dirty="0"/>
          </a:p>
        </p:txBody>
      </p:sp>
      <p:sp>
        <p:nvSpPr>
          <p:cNvPr id="3" name="Content Placeholder 2"/>
          <p:cNvSpPr>
            <a:spLocks noGrp="1"/>
          </p:cNvSpPr>
          <p:nvPr>
            <p:ph idx="1"/>
          </p:nvPr>
        </p:nvSpPr>
        <p:spPr/>
        <p:txBody>
          <a:bodyPr>
            <a:normAutofit/>
          </a:bodyPr>
          <a:lstStyle/>
          <a:p>
            <a:r>
              <a:rPr lang="en-US" sz="4400" dirty="0" smtClean="0"/>
              <a:t>Student must have a 70 average to participate in the Simulator Baby Project.</a:t>
            </a:r>
          </a:p>
          <a:p>
            <a:r>
              <a:rPr lang="en-US" sz="2400" dirty="0" smtClean="0"/>
              <a:t>Any student with an average </a:t>
            </a:r>
            <a:r>
              <a:rPr lang="en-US" sz="2400" b="1" u="sng" dirty="0" smtClean="0"/>
              <a:t>below 70 </a:t>
            </a:r>
            <a:r>
              <a:rPr lang="en-US" sz="2400" dirty="0" smtClean="0"/>
              <a:t>will be required to complete the Alternate Project for equal credit.</a:t>
            </a:r>
            <a:endParaRPr lang="en-US" sz="2400" b="1" u="sng" dirty="0"/>
          </a:p>
        </p:txBody>
      </p:sp>
      <p:pic>
        <p:nvPicPr>
          <p:cNvPr id="32770" name="Picture 2" descr="http://t0.gstatic.com/images?q=tbn:ANd9GcT1J6KM4yMjlfCgM8Lp2aouH4OgNWbLinrim3IaR7bSgj68NEPH"/>
          <p:cNvPicPr>
            <a:picLocks noChangeAspect="1" noChangeArrowheads="1"/>
          </p:cNvPicPr>
          <p:nvPr/>
        </p:nvPicPr>
        <p:blipFill>
          <a:blip r:embed="rId2" cstate="print"/>
          <a:srcRect/>
          <a:stretch>
            <a:fillRect/>
          </a:stretch>
        </p:blipFill>
        <p:spPr bwMode="auto">
          <a:xfrm>
            <a:off x="2743200" y="4800600"/>
            <a:ext cx="3200400" cy="1905000"/>
          </a:xfrm>
          <a:prstGeom prst="rect">
            <a:avLst/>
          </a:prstGeom>
          <a:noFill/>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 Needed for Class</a:t>
            </a:r>
            <a:endParaRPr lang="en-US" dirty="0"/>
          </a:p>
        </p:txBody>
      </p:sp>
      <p:sp>
        <p:nvSpPr>
          <p:cNvPr id="3" name="Content Placeholder 2"/>
          <p:cNvSpPr>
            <a:spLocks noGrp="1"/>
          </p:cNvSpPr>
          <p:nvPr>
            <p:ph idx="1"/>
          </p:nvPr>
        </p:nvSpPr>
        <p:spPr>
          <a:xfrm>
            <a:off x="457200" y="1219200"/>
            <a:ext cx="8229600" cy="5235608"/>
          </a:xfrm>
        </p:spPr>
        <p:txBody>
          <a:bodyPr>
            <a:normAutofit/>
          </a:bodyPr>
          <a:lstStyle/>
          <a:p>
            <a:endParaRPr lang="en-US" dirty="0" smtClean="0"/>
          </a:p>
          <a:p>
            <a:r>
              <a:rPr lang="en-US" dirty="0" smtClean="0"/>
              <a:t>Flash Drive (2gb)</a:t>
            </a:r>
          </a:p>
          <a:p>
            <a:r>
              <a:rPr lang="en-US" dirty="0" smtClean="0"/>
              <a:t>3-Ring Binder (1 ½”-2”)</a:t>
            </a:r>
          </a:p>
          <a:p>
            <a:r>
              <a:rPr lang="en-US" dirty="0" smtClean="0"/>
              <a:t>Folder</a:t>
            </a:r>
          </a:p>
          <a:p>
            <a:r>
              <a:rPr lang="en-US" dirty="0" smtClean="0"/>
              <a:t>Pens and Pencils</a:t>
            </a:r>
          </a:p>
          <a:p>
            <a:r>
              <a:rPr lang="en-US" dirty="0" smtClean="0"/>
              <a:t>Highlighter</a:t>
            </a:r>
          </a:p>
          <a:p>
            <a:r>
              <a:rPr lang="en-US" dirty="0" smtClean="0"/>
              <a:t>Notebook </a:t>
            </a:r>
            <a:r>
              <a:rPr lang="en-US" dirty="0" smtClean="0"/>
              <a:t>Paper</a:t>
            </a:r>
          </a:p>
          <a:p>
            <a:r>
              <a:rPr lang="en-US" smtClean="0"/>
              <a:t>Agenda</a:t>
            </a:r>
            <a:endParaRPr lang="en-US" dirty="0" smtClean="0"/>
          </a:p>
          <a:p>
            <a:pPr>
              <a:buNone/>
            </a:pPr>
            <a:endParaRPr lang="en-US" dirty="0"/>
          </a:p>
        </p:txBody>
      </p:sp>
      <p:pic>
        <p:nvPicPr>
          <p:cNvPr id="30724" name="Picture 4" descr="ImageShack, share photos of school supplies clip art, school supplies clipart, teacher supplies clip art, animated school supplies, share pictures of school supplies clip art, school supplies clipart, teacher supplies clip art, animated school supplies, share video of school supplies clip art, school supplies clipart, teacher supplies clip art, animated school supplies, free image hosting, free video hosting, image hosting, video hosting."/>
          <p:cNvPicPr>
            <a:picLocks noChangeAspect="1" noChangeArrowheads="1"/>
          </p:cNvPicPr>
          <p:nvPr/>
        </p:nvPicPr>
        <p:blipFill>
          <a:blip r:embed="rId2" cstate="print"/>
          <a:srcRect/>
          <a:stretch>
            <a:fillRect/>
          </a:stretch>
        </p:blipFill>
        <p:spPr bwMode="auto">
          <a:xfrm>
            <a:off x="5486400" y="2209800"/>
            <a:ext cx="2286001" cy="2667000"/>
          </a:xfrm>
          <a:prstGeom prst="rect">
            <a:avLst/>
          </a:prstGeom>
          <a:noFill/>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Calculation</a:t>
            </a:r>
            <a:endParaRPr lang="en-US" dirty="0"/>
          </a:p>
        </p:txBody>
      </p:sp>
      <p:sp>
        <p:nvSpPr>
          <p:cNvPr id="3" name="Content Placeholder 2"/>
          <p:cNvSpPr>
            <a:spLocks noGrp="1"/>
          </p:cNvSpPr>
          <p:nvPr>
            <p:ph sz="half" idx="1"/>
          </p:nvPr>
        </p:nvSpPr>
        <p:spPr>
          <a:xfrm>
            <a:off x="152400" y="1722437"/>
            <a:ext cx="4876800" cy="4525963"/>
          </a:xfrm>
        </p:spPr>
        <p:txBody>
          <a:bodyPr>
            <a:normAutofit fontScale="92500" lnSpcReduction="10000"/>
          </a:bodyPr>
          <a:lstStyle/>
          <a:p>
            <a:r>
              <a:rPr lang="en-US" b="1" u="sng" dirty="0" smtClean="0"/>
              <a:t>Nine Weeks Average</a:t>
            </a:r>
          </a:p>
          <a:p>
            <a:pPr lvl="1"/>
            <a:r>
              <a:rPr lang="en-US" b="1" dirty="0" smtClean="0"/>
              <a:t>Class Work / Homework      35%</a:t>
            </a:r>
          </a:p>
          <a:p>
            <a:pPr lvl="1"/>
            <a:endParaRPr lang="en-US" b="1" dirty="0" smtClean="0"/>
          </a:p>
          <a:p>
            <a:pPr lvl="1"/>
            <a:r>
              <a:rPr lang="en-US" b="1" dirty="0" smtClean="0"/>
              <a:t>Quizzes			       15%          </a:t>
            </a:r>
          </a:p>
          <a:p>
            <a:pPr lvl="1"/>
            <a:endParaRPr lang="en-US" b="1" dirty="0" smtClean="0"/>
          </a:p>
          <a:p>
            <a:pPr lvl="1"/>
            <a:r>
              <a:rPr lang="en-US" b="1" dirty="0" smtClean="0"/>
              <a:t>Tests and Projects                 50%</a:t>
            </a:r>
          </a:p>
          <a:p>
            <a:pPr lvl="1">
              <a:buNone/>
            </a:pPr>
            <a:endParaRPr lang="en-US" b="1" dirty="0" smtClean="0"/>
          </a:p>
          <a:p>
            <a:pPr lvl="1">
              <a:buNone/>
            </a:pPr>
            <a:r>
              <a:rPr lang="en-US" b="1" dirty="0" smtClean="0"/>
              <a:t>		Total                                    100%</a:t>
            </a:r>
            <a:endParaRPr lang="en-US" b="1" dirty="0"/>
          </a:p>
        </p:txBody>
      </p:sp>
      <p:sp>
        <p:nvSpPr>
          <p:cNvPr id="4" name="Content Placeholder 3"/>
          <p:cNvSpPr>
            <a:spLocks noGrp="1"/>
          </p:cNvSpPr>
          <p:nvPr>
            <p:ph sz="half" idx="2"/>
          </p:nvPr>
        </p:nvSpPr>
        <p:spPr/>
        <p:txBody>
          <a:bodyPr>
            <a:normAutofit fontScale="92500" lnSpcReduction="10000"/>
          </a:bodyPr>
          <a:lstStyle/>
          <a:p>
            <a:r>
              <a:rPr lang="en-US" b="1" u="sng" dirty="0" smtClean="0"/>
              <a:t>Final Average</a:t>
            </a:r>
          </a:p>
          <a:p>
            <a:pPr lvl="1"/>
            <a:r>
              <a:rPr lang="en-US" b="1" dirty="0" smtClean="0"/>
              <a:t>1</a:t>
            </a:r>
            <a:r>
              <a:rPr lang="en-US" b="1" baseline="30000" dirty="0" smtClean="0"/>
              <a:t>st</a:t>
            </a:r>
            <a:r>
              <a:rPr lang="en-US" b="1" dirty="0" smtClean="0"/>
              <a:t>  Semester Average</a:t>
            </a:r>
          </a:p>
          <a:p>
            <a:pPr lvl="1"/>
            <a:r>
              <a:rPr lang="en-US" b="1" dirty="0" smtClean="0"/>
              <a:t>2</a:t>
            </a:r>
            <a:r>
              <a:rPr lang="en-US" b="1" baseline="30000" dirty="0" smtClean="0"/>
              <a:t>nd</a:t>
            </a:r>
            <a:r>
              <a:rPr lang="en-US" b="1" dirty="0" smtClean="0"/>
              <a:t> Semester Average</a:t>
            </a:r>
          </a:p>
          <a:p>
            <a:pPr lvl="1">
              <a:buNone/>
            </a:pPr>
            <a:r>
              <a:rPr lang="en-US" b="1" dirty="0" smtClean="0"/>
              <a:t>                                      80%</a:t>
            </a:r>
          </a:p>
          <a:p>
            <a:pPr lvl="1">
              <a:buFont typeface="Wingdings" pitchFamily="2" charset="2"/>
              <a:buChar char="Ø"/>
            </a:pPr>
            <a:r>
              <a:rPr lang="en-US" b="1" dirty="0" smtClean="0"/>
              <a:t>CTE Post Assessment           			      20%</a:t>
            </a:r>
          </a:p>
          <a:p>
            <a:pPr lvl="1">
              <a:buNone/>
            </a:pPr>
            <a:endParaRPr lang="en-US" b="1" dirty="0" smtClean="0"/>
          </a:p>
          <a:p>
            <a:pPr lvl="1">
              <a:buNone/>
            </a:pPr>
            <a:r>
              <a:rPr lang="en-US" b="1" dirty="0" smtClean="0"/>
              <a:t>			Total        100%</a:t>
            </a:r>
          </a:p>
          <a:p>
            <a:pPr lvl="1">
              <a:buNone/>
            </a:pPr>
            <a:r>
              <a:rPr lang="en-US" b="1" dirty="0" smtClean="0"/>
              <a:t>*It is important that students pass both the class and the CTE Post Assessment to receive credit for the class.</a:t>
            </a:r>
            <a:endParaRPr lang="en-US" b="1"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Mission Statement</a:t>
            </a:r>
            <a:endParaRPr lang="en-US" dirty="0"/>
          </a:p>
        </p:txBody>
      </p:sp>
      <p:sp>
        <p:nvSpPr>
          <p:cNvPr id="6" name="Content Placeholder 5"/>
          <p:cNvSpPr>
            <a:spLocks noGrp="1"/>
          </p:cNvSpPr>
          <p:nvPr>
            <p:ph idx="1"/>
          </p:nvPr>
        </p:nvSpPr>
        <p:spPr/>
        <p:txBody>
          <a:bodyPr>
            <a:normAutofit/>
          </a:bodyPr>
          <a:lstStyle/>
          <a:p>
            <a:pPr>
              <a:buNone/>
            </a:pPr>
            <a:r>
              <a:rPr lang="en-US" dirty="0" smtClean="0"/>
              <a:t>Building a healthy, happy </a:t>
            </a:r>
          </a:p>
          <a:p>
            <a:pPr>
              <a:buNone/>
            </a:pPr>
            <a:r>
              <a:rPr lang="en-US" dirty="0" smtClean="0"/>
              <a:t>family is one of the best</a:t>
            </a:r>
          </a:p>
          <a:p>
            <a:pPr>
              <a:buNone/>
            </a:pPr>
            <a:r>
              <a:rPr lang="en-US" dirty="0" smtClean="0"/>
              <a:t>choices you can make.  In</a:t>
            </a:r>
          </a:p>
          <a:p>
            <a:pPr>
              <a:buNone/>
            </a:pPr>
            <a:r>
              <a:rPr lang="en-US" dirty="0" smtClean="0"/>
              <a:t>Child Development it is my goal</a:t>
            </a:r>
          </a:p>
          <a:p>
            <a:pPr>
              <a:buNone/>
            </a:pPr>
            <a:r>
              <a:rPr lang="en-US" smtClean="0"/>
              <a:t>to </a:t>
            </a:r>
            <a:r>
              <a:rPr lang="en-US" dirty="0" smtClean="0"/>
              <a:t>make sure you have all </a:t>
            </a:r>
          </a:p>
          <a:p>
            <a:pPr>
              <a:buNone/>
            </a:pPr>
            <a:r>
              <a:rPr lang="en-US" dirty="0" smtClean="0"/>
              <a:t>the information necessary </a:t>
            </a:r>
          </a:p>
          <a:p>
            <a:pPr>
              <a:buNone/>
            </a:pPr>
            <a:r>
              <a:rPr lang="en-US" dirty="0" smtClean="0"/>
              <a:t>to make good choices for</a:t>
            </a:r>
          </a:p>
          <a:p>
            <a:pPr>
              <a:buNone/>
            </a:pPr>
            <a:r>
              <a:rPr lang="en-US" dirty="0" smtClean="0"/>
              <a:t>yourself.      </a:t>
            </a:r>
            <a:endParaRPr lang="en-US" dirty="0"/>
          </a:p>
        </p:txBody>
      </p:sp>
      <p:pic>
        <p:nvPicPr>
          <p:cNvPr id="1026" name="Picture 2" descr="C:\Users\Parrish\Pictures\Family Pictures 2013\ParrishGrayFINAL (1 of 1)-27.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91200" y="2133600"/>
            <a:ext cx="3124200" cy="32766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679</TotalTime>
  <Words>339</Words>
  <Application>Microsoft Office PowerPoint</Application>
  <PresentationFormat>On-screen Show (4:3)</PresentationFormat>
  <Paragraphs>90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Verve</vt:lpstr>
      <vt:lpstr>PARENTING AND CHILD DEVELOPMENT</vt:lpstr>
      <vt:lpstr>CLASSROOM DIRECTIONS</vt:lpstr>
      <vt:lpstr>CONSEQUENCES</vt:lpstr>
      <vt:lpstr>RULES – Things Mrs. Parrish will NOT  Tolerate!!!!!!!!!!!!!!!!!</vt:lpstr>
      <vt:lpstr>Procedures-  What Do You Do?</vt:lpstr>
      <vt:lpstr>Requirements to Complete Simulator Baby Assignment</vt:lpstr>
      <vt:lpstr>Supplies Needed for Class</vt:lpstr>
      <vt:lpstr>Grade Calculation</vt:lpstr>
      <vt:lpstr>Mission Statement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AND CHILD DEVELOPMENT</dc:title>
  <dc:creator>debparrish</dc:creator>
  <cp:lastModifiedBy>dparrish</cp:lastModifiedBy>
  <cp:revision>23</cp:revision>
  <dcterms:created xsi:type="dcterms:W3CDTF">2011-01-15T19:19:03Z</dcterms:created>
  <dcterms:modified xsi:type="dcterms:W3CDTF">2013-08-26T15:19:18Z</dcterms:modified>
</cp:coreProperties>
</file>